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96" r:id="rId5"/>
    <p:sldId id="297" r:id="rId6"/>
    <p:sldId id="298" r:id="rId7"/>
    <p:sldId id="299" r:id="rId8"/>
    <p:sldId id="300" r:id="rId9"/>
    <p:sldId id="286" r:id="rId10"/>
    <p:sldId id="293" r:id="rId11"/>
    <p:sldId id="294" r:id="rId12"/>
    <p:sldId id="295" r:id="rId13"/>
    <p:sldId id="301" r:id="rId14"/>
    <p:sldId id="292" r:id="rId15"/>
    <p:sldId id="290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76" autoAdjust="0"/>
    <p:restoredTop sz="86340" autoAdjust="0"/>
  </p:normalViewPr>
  <p:slideViewPr>
    <p:cSldViewPr snapToGrid="0" showGuides="1">
      <p:cViewPr>
        <p:scale>
          <a:sx n="86" d="100"/>
          <a:sy n="86" d="100"/>
        </p:scale>
        <p:origin x="1384" y="144"/>
      </p:cViewPr>
      <p:guideLst>
        <p:guide orient="horz" pos="187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9/16/17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0846" y="1579561"/>
            <a:ext cx="7226060" cy="1862379"/>
          </a:xfrm>
        </p:spPr>
        <p:txBody>
          <a:bodyPr anchor="t">
            <a:noAutofit/>
          </a:bodyPr>
          <a:lstStyle>
            <a:lvl1pPr algn="l">
              <a:lnSpc>
                <a:spcPts val="5500"/>
              </a:lnSpc>
              <a:defRPr sz="8600" i="1" baseline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dirty="0" smtClean="0"/>
              <a:t>TITLE OF THE</a:t>
            </a:r>
            <a:br>
              <a:rPr lang="en-US" dirty="0" smtClean="0"/>
            </a:br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WILL GO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1228" y="3554081"/>
            <a:ext cx="7165678" cy="379561"/>
          </a:xfrm>
        </p:spPr>
        <p:txBody>
          <a:bodyPr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350" b="0" kern="0" spc="30" baseline="0">
                <a:solidFill>
                  <a:schemeClr val="accent5"/>
                </a:solidFill>
                <a:latin typeface="+mn-lt"/>
                <a:cs typeface="Cordia New" panose="020B0304020202020204" pitchFamily="34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Title of the presentation will be no longer than three lines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450540" y="3933642"/>
            <a:ext cx="3254188" cy="2104849"/>
          </a:xfrm>
        </p:spPr>
        <p:txBody>
          <a:bodyPr anchor="ctr"/>
          <a:lstStyle>
            <a:lvl1pPr marL="0" indent="0" algn="r" defTabSz="182880">
              <a:lnSpc>
                <a:spcPts val="18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Presenter One</a:t>
            </a:r>
          </a:p>
          <a:p>
            <a:pPr lvl="0"/>
            <a:r>
              <a:rPr lang="en-US" dirty="0" smtClean="0"/>
              <a:t>Presenter Two	</a:t>
            </a:r>
          </a:p>
          <a:p>
            <a:pPr lvl="0"/>
            <a:r>
              <a:rPr lang="en-US" dirty="0" smtClean="0"/>
              <a:t>Presenter Three		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41228" y="668256"/>
            <a:ext cx="3782275" cy="412233"/>
          </a:xfrm>
        </p:spPr>
        <p:txBody>
          <a:bodyPr anchor="t"/>
          <a:lstStyle>
            <a:lvl1pPr marL="0" indent="0">
              <a:buNone/>
              <a:defRPr sz="2600" b="1">
                <a:solidFill>
                  <a:schemeClr val="accent6"/>
                </a:solidFill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XX.XX.15</a:t>
            </a:r>
          </a:p>
        </p:txBody>
      </p:sp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1444378" y="6308043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800" b="1" baseline="0" smtClean="0">
                <a:solidFill>
                  <a:schemeClr val="bg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444378" y="6308043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800" b="1" baseline="0" smtClean="0">
                <a:solidFill>
                  <a:schemeClr val="bg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1444378" y="6308043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800" b="1" baseline="0" smtClean="0">
                <a:solidFill>
                  <a:schemeClr val="bg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74863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500" b="1" dirty="0" smtClean="0">
                <a:solidFill>
                  <a:srgbClr val="56565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877.277.1044  </a:t>
            </a:r>
            <a:r>
              <a:rPr lang="en-US" sz="1800" b="1" dirty="0" smtClean="0">
                <a:solidFill>
                  <a:srgbClr val="7DC24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/</a:t>
            </a:r>
            <a:r>
              <a:rPr lang="en-US" sz="1500" b="1" dirty="0" smtClean="0">
                <a:solidFill>
                  <a:srgbClr val="56565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 magenic.com  </a:t>
            </a:r>
            <a:r>
              <a:rPr lang="en-US" sz="1800" b="1" dirty="0" smtClean="0">
                <a:solidFill>
                  <a:srgbClr val="7DC24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//</a:t>
            </a:r>
            <a:endParaRPr lang="en-US" sz="1500" b="1" dirty="0">
              <a:solidFill>
                <a:srgbClr val="56565A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33018" y="367409"/>
            <a:ext cx="395562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28E39B6D-4B99-497D-9F61-EDE8F8EC9C63}" type="slidenum">
              <a:rPr lang="en-US" sz="1500" b="1" baseline="0" smtClean="0">
                <a:solidFill>
                  <a:srgbClr val="56565A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‹#›</a:t>
            </a:fld>
            <a:endParaRPr lang="en-US" sz="1500" b="1" baseline="0" dirty="0">
              <a:solidFill>
                <a:srgbClr val="56565A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10000" b="1" i="1" dirty="0" smtClean="0">
                <a:solidFill>
                  <a:srgbClr val="56565A"/>
                </a:solidFill>
                <a:latin typeface="Cordia New" panose="020B0304020202020204" pitchFamily="34" charset="-34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  <a:endParaRPr lang="en-US" sz="10000" b="1" i="1" dirty="0">
              <a:solidFill>
                <a:srgbClr val="56565A"/>
              </a:solidFill>
              <a:latin typeface="Cordia New" panose="020B0304020202020204" pitchFamily="34" charset="-34"/>
              <a:ea typeface="Dotum" panose="020B0600000101010101" pitchFamily="34" charset="-127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08043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800" b="1" baseline="0" smtClean="0">
                <a:solidFill>
                  <a:schemeClr val="bg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Al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0846" y="1454203"/>
            <a:ext cx="7226060" cy="1862379"/>
          </a:xfrm>
        </p:spPr>
        <p:txBody>
          <a:bodyPr anchor="t">
            <a:noAutofit/>
          </a:bodyPr>
          <a:lstStyle>
            <a:lvl1pPr algn="l">
              <a:lnSpc>
                <a:spcPts val="5500"/>
              </a:lnSpc>
              <a:defRPr sz="6000" i="1" baseline="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</a:lstStyle>
          <a:p>
            <a:r>
              <a:rPr lang="en-US" dirty="0" smtClean="0"/>
              <a:t>TITLE OF THE</a:t>
            </a:r>
            <a:br>
              <a:rPr lang="en-US" dirty="0" smtClean="0"/>
            </a:br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WILL GO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1228" y="3554081"/>
            <a:ext cx="7165678" cy="379561"/>
          </a:xfrm>
        </p:spPr>
        <p:txBody>
          <a:bodyPr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350" b="0" kern="0" spc="30" baseline="0">
                <a:solidFill>
                  <a:schemeClr val="accent5"/>
                </a:solidFill>
                <a:latin typeface="+mn-lt"/>
                <a:cs typeface="Cordia New" panose="020B0304020202020204" pitchFamily="34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Title of the presentation will be no longer than three lines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450540" y="3933642"/>
            <a:ext cx="3254188" cy="2104849"/>
          </a:xfrm>
        </p:spPr>
        <p:txBody>
          <a:bodyPr anchor="ctr"/>
          <a:lstStyle>
            <a:lvl1pPr marL="0" indent="0" algn="r" defTabSz="182880">
              <a:lnSpc>
                <a:spcPts val="18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Presenter One</a:t>
            </a:r>
          </a:p>
          <a:p>
            <a:pPr lvl="0"/>
            <a:r>
              <a:rPr lang="en-US" dirty="0" smtClean="0"/>
              <a:t>Presenter Two	</a:t>
            </a:r>
          </a:p>
          <a:p>
            <a:pPr lvl="0"/>
            <a:r>
              <a:rPr lang="en-US" dirty="0" smtClean="0"/>
              <a:t>Presenter Three		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41228" y="668256"/>
            <a:ext cx="3782275" cy="412233"/>
          </a:xfrm>
        </p:spPr>
        <p:txBody>
          <a:bodyPr anchor="t"/>
          <a:lstStyle>
            <a:lvl1pPr marL="0" indent="0">
              <a:buNone/>
              <a:defRPr sz="2600" b="1">
                <a:solidFill>
                  <a:schemeClr val="accent6"/>
                </a:solidFill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XX.XX.15</a:t>
            </a:r>
          </a:p>
        </p:txBody>
      </p:sp>
    </p:spTree>
    <p:extLst>
      <p:ext uri="{BB962C8B-B14F-4D97-AF65-F5344CB8AC3E}">
        <p14:creationId xmlns:p14="http://schemas.microsoft.com/office/powerpoint/2010/main" val="323024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1444378" y="6308043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800" b="1" baseline="0" smtClean="0">
                <a:solidFill>
                  <a:schemeClr val="bg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1444378" y="6308043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800" b="1" baseline="0" smtClean="0">
                <a:solidFill>
                  <a:schemeClr val="bg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11444378" y="6308043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800" b="1" baseline="0" smtClean="0">
                <a:solidFill>
                  <a:schemeClr val="bg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1444378" y="6308043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800" b="1" baseline="0" smtClean="0">
                <a:solidFill>
                  <a:schemeClr val="bg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1444378" y="6308043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800" b="1" baseline="0" smtClean="0">
                <a:solidFill>
                  <a:schemeClr val="bg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1444378" y="6308043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800" b="1" baseline="0" smtClean="0">
                <a:solidFill>
                  <a:schemeClr val="bg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0" dirty="0"/>
              <a:t>User authentication </a:t>
            </a:r>
            <a:br>
              <a:rPr lang="en-US" i="0" dirty="0"/>
            </a:br>
            <a:r>
              <a:rPr lang="en-US" i="0" dirty="0"/>
              <a:t>with Xamarin and ASP.NET MVC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2017.09.16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13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71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 Authentication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002372" y="1004342"/>
            <a:ext cx="1379095" cy="4542021"/>
          </a:xfrm>
          <a:prstGeom prst="rect">
            <a:avLst/>
          </a:prstGeom>
          <a:solidFill>
            <a:schemeClr val="accent1"/>
          </a:solidFill>
        </p:spPr>
        <p:txBody>
          <a:bodyPr vert="vert" wrap="square" rtlCol="0" anchor="ctr" anchorCtr="0">
            <a:no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CLIENT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Smiley Face 5"/>
          <p:cNvSpPr/>
          <p:nvPr/>
        </p:nvSpPr>
        <p:spPr>
          <a:xfrm>
            <a:off x="386499" y="1004342"/>
            <a:ext cx="1364106" cy="136410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49522" y="1004342"/>
            <a:ext cx="3612629" cy="1828801"/>
          </a:xfrm>
          <a:prstGeom prst="rect">
            <a:avLst/>
          </a:prstGeom>
          <a:solidFill>
            <a:schemeClr val="accent1"/>
          </a:solidFill>
        </p:spPr>
        <p:txBody>
          <a:bodyPr vert="horz" wrap="square" rtlCol="0" anchor="ctr" anchorCtr="0">
            <a:no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TOKEN SERVER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49522" y="3717562"/>
            <a:ext cx="3612630" cy="1828801"/>
          </a:xfrm>
          <a:prstGeom prst="rect">
            <a:avLst/>
          </a:prstGeom>
          <a:solidFill>
            <a:schemeClr val="accent1"/>
          </a:solidFill>
        </p:spPr>
        <p:txBody>
          <a:bodyPr vert="horz" wrap="square" rtlCol="0" anchor="ctr" anchorCtr="0">
            <a:noAutofit/>
          </a:bodyPr>
          <a:lstStyle/>
          <a:p>
            <a:pPr algn="ctr"/>
            <a:r>
              <a:rPr lang="en-US" sz="5400" b="1" smtClean="0">
                <a:solidFill>
                  <a:schemeClr val="bg1"/>
                </a:solidFill>
              </a:rPr>
              <a:t>RESOURCE</a:t>
            </a:r>
          </a:p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SERVER</a:t>
            </a:r>
            <a:endParaRPr lang="en-US" sz="5400" b="1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038662" y="1686395"/>
            <a:ext cx="1755200" cy="14603"/>
          </a:xfrm>
          <a:prstGeom prst="straightConnector1">
            <a:avLst/>
          </a:prstGeom>
          <a:ln w="635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486400" y="1681397"/>
            <a:ext cx="2698230" cy="0"/>
          </a:xfrm>
          <a:prstGeom prst="straightConnector1">
            <a:avLst/>
          </a:prstGeom>
          <a:ln w="635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486400" y="2348460"/>
            <a:ext cx="2698230" cy="19988"/>
          </a:xfrm>
          <a:prstGeom prst="straightConnector1">
            <a:avLst/>
          </a:prstGeom>
          <a:ln w="63500"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486400" y="4057340"/>
            <a:ext cx="2698230" cy="0"/>
          </a:xfrm>
          <a:prstGeom prst="straightConnector1">
            <a:avLst/>
          </a:prstGeom>
          <a:ln w="635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86400" y="4941759"/>
            <a:ext cx="2698230" cy="0"/>
          </a:xfrm>
          <a:prstGeom prst="straightConnector1">
            <a:avLst/>
          </a:prstGeom>
          <a:ln w="63500"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18894" y="1792376"/>
            <a:ext cx="1029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token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218894" y="3430969"/>
            <a:ext cx="1029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token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801248" y="1058249"/>
            <a:ext cx="1864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credentials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981072" y="4370352"/>
            <a:ext cx="1504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resource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983955" y="1064301"/>
            <a:ext cx="1864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credentials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157205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 Authentication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Identity Server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identityserver.io</a:t>
            </a:r>
            <a:r>
              <a:rPr lang="en-US" dirty="0" smtClean="0"/>
              <a:t>/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lang="en-US" dirty="0" err="1" smtClean="0"/>
              <a:t>OpenIddict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openiddict</a:t>
            </a:r>
            <a:r>
              <a:rPr lang="en-US" dirty="0" smtClean="0"/>
              <a:t>/</a:t>
            </a:r>
            <a:r>
              <a:rPr lang="en-US" dirty="0" err="1" smtClean="0"/>
              <a:t>openiddict</a:t>
            </a:r>
            <a:r>
              <a:rPr lang="en-US" dirty="0" smtClean="0"/>
              <a:t>-core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lang="en-US" dirty="0" smtClean="0"/>
              <a:t>Built into </a:t>
            </a:r>
            <a:r>
              <a:rPr lang="en-US" dirty="0" err="1" smtClean="0"/>
              <a:t>.Net</a:t>
            </a:r>
            <a:r>
              <a:rPr lang="en-US" dirty="0" smtClean="0"/>
              <a:t> Framework API projects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lang="en-US" dirty="0" smtClean="0"/>
              <a:t>NOT ported to </a:t>
            </a:r>
            <a:r>
              <a:rPr lang="en-US" dirty="0" err="1" smtClean="0"/>
              <a:t>.Net</a:t>
            </a:r>
            <a:r>
              <a:rPr lang="en-US" dirty="0" smtClean="0"/>
              <a:t> core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lang="en-US" dirty="0" smtClean="0"/>
              <a:t>Not included when you select MVC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53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673" y="1034984"/>
            <a:ext cx="7850886" cy="48101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User Account On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User Account On Mobile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6529"/>
          </a:xfrm>
        </p:spPr>
      </p:pic>
    </p:spTree>
    <p:extLst>
      <p:ext uri="{BB962C8B-B14F-4D97-AF65-F5344CB8AC3E}">
        <p14:creationId xmlns:p14="http://schemas.microsoft.com/office/powerpoint/2010/main" val="165546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Code-less App Authentication</a:t>
            </a:r>
          </a:p>
          <a:p>
            <a:r>
              <a:rPr lang="en-US" dirty="0" smtClean="0"/>
              <a:t>Available in Azure with App Service plans</a:t>
            </a:r>
          </a:p>
          <a:p>
            <a:r>
              <a:rPr lang="en-US" dirty="0" smtClean="0"/>
              <a:t>Provides OAuth Authentication with:</a:t>
            </a:r>
          </a:p>
          <a:p>
            <a:pPr lvl="1"/>
            <a:r>
              <a:rPr lang="en-US" dirty="0" smtClean="0"/>
              <a:t>Azure AD</a:t>
            </a:r>
          </a:p>
          <a:p>
            <a:pPr lvl="1"/>
            <a:r>
              <a:rPr lang="en-US" dirty="0" smtClean="0"/>
              <a:t>Facebook</a:t>
            </a:r>
          </a:p>
          <a:p>
            <a:pPr lvl="1"/>
            <a:r>
              <a:rPr lang="en-US" dirty="0" smtClean="0"/>
              <a:t>Google</a:t>
            </a:r>
          </a:p>
          <a:p>
            <a:pPr lvl="1"/>
            <a:r>
              <a:rPr lang="en-US" dirty="0" smtClean="0"/>
              <a:t>Twitter</a:t>
            </a:r>
          </a:p>
          <a:p>
            <a:pPr lvl="1"/>
            <a:r>
              <a:rPr lang="en-US" dirty="0" smtClean="0"/>
              <a:t>Microsoft</a:t>
            </a:r>
          </a:p>
          <a:p>
            <a:r>
              <a:rPr lang="en-US" dirty="0" smtClean="0"/>
              <a:t>Does not allow username / password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App Service Authentication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925" y="2176190"/>
            <a:ext cx="5426764" cy="3661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307" y="795142"/>
            <a:ext cx="70612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5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Enable Facebook logon on ASP.NET MVC site like normal</a:t>
            </a:r>
          </a:p>
          <a:p>
            <a:pPr lvl="1"/>
            <a:r>
              <a:rPr lang="en-US" dirty="0" smtClean="0"/>
              <a:t>Create account with Facebook</a:t>
            </a:r>
          </a:p>
          <a:p>
            <a:pPr lvl="1"/>
            <a:r>
              <a:rPr lang="en-US" dirty="0" smtClean="0"/>
              <a:t>Enable in </a:t>
            </a:r>
            <a:r>
              <a:rPr lang="en-US" dirty="0" err="1" smtClean="0"/>
              <a:t>statup.auth.cs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err="1" smtClean="0"/>
              <a:t>docs.microsoft.com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-us/</a:t>
            </a:r>
            <a:r>
              <a:rPr lang="en-US" dirty="0" err="1" smtClean="0"/>
              <a:t>aspnet</a:t>
            </a:r>
            <a:r>
              <a:rPr lang="en-US" dirty="0" smtClean="0"/>
              <a:t>/</a:t>
            </a:r>
            <a:r>
              <a:rPr lang="en-US" dirty="0" err="1" smtClean="0"/>
              <a:t>mvc</a:t>
            </a:r>
            <a:r>
              <a:rPr lang="en-US" dirty="0" smtClean="0"/>
              <a:t>/overview/security/create-an-aspnet-mvc-5-app-with-facebook-and-google-oauth2-and-openid-sign-on#creating-the-app-in-facebook-and-connecting-the-app-to-the-project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You MUST use Facebook client SDK!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components.xamarin.com</a:t>
            </a:r>
            <a:r>
              <a:rPr lang="en-US" dirty="0"/>
              <a:t>/view/</a:t>
            </a:r>
            <a:r>
              <a:rPr lang="en-US" dirty="0" err="1"/>
              <a:t>facebookios</a:t>
            </a:r>
            <a:endParaRPr lang="en-US" dirty="0"/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 smtClean="0"/>
              <a:t>components.xamarin.com</a:t>
            </a:r>
            <a:r>
              <a:rPr lang="en-US" dirty="0" smtClean="0"/>
              <a:t>/view/</a:t>
            </a:r>
            <a:r>
              <a:rPr lang="en-US" dirty="0" err="1" smtClean="0"/>
              <a:t>facebookandroid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Validate Facebook token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Logon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80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Logon</a:t>
            </a:r>
            <a:endParaRPr lang="en-US" dirty="0"/>
          </a:p>
        </p:txBody>
      </p:sp>
      <p:sp>
        <p:nvSpPr>
          <p:cNvPr id="7" name="Smiley Face 6"/>
          <p:cNvSpPr/>
          <p:nvPr/>
        </p:nvSpPr>
        <p:spPr>
          <a:xfrm>
            <a:off x="488087" y="3111467"/>
            <a:ext cx="1364106" cy="136410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0013" y="3477720"/>
            <a:ext cx="4017363" cy="1828801"/>
          </a:xfrm>
          <a:prstGeom prst="rect">
            <a:avLst/>
          </a:prstGeom>
          <a:solidFill>
            <a:schemeClr val="accent1"/>
          </a:solidFill>
        </p:spPr>
        <p:txBody>
          <a:bodyPr vert="horz" wrap="square" rtlCol="0" anchor="ctr" anchorCtr="0">
            <a:noAutofit/>
          </a:bodyPr>
          <a:lstStyle/>
          <a:p>
            <a:pPr algn="ctr"/>
            <a:r>
              <a:rPr lang="en-US" sz="5400" b="1" smtClean="0">
                <a:solidFill>
                  <a:schemeClr val="bg1"/>
                </a:solidFill>
              </a:rPr>
              <a:t>OUR TOKEN SERVER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076" y="972073"/>
            <a:ext cx="1561267" cy="1561267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2432509" y="1627490"/>
            <a:ext cx="2698230" cy="732419"/>
          </a:xfrm>
          <a:prstGeom prst="straightConnector1">
            <a:avLst/>
          </a:prstGeom>
          <a:ln w="635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432509" y="2294553"/>
            <a:ext cx="2698230" cy="823401"/>
          </a:xfrm>
          <a:prstGeom prst="straightConnector1">
            <a:avLst/>
          </a:prstGeom>
          <a:ln w="63500"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20540323">
            <a:off x="2970238" y="2098299"/>
            <a:ext cx="1418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fb token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 rot="20649386">
            <a:off x="2329542" y="1458085"/>
            <a:ext cx="2329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fb credentials</a:t>
            </a:r>
            <a:endParaRPr lang="en-US" b="1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2432509" y="4295350"/>
            <a:ext cx="4702809" cy="1"/>
          </a:xfrm>
          <a:prstGeom prst="straightConnector1">
            <a:avLst/>
          </a:prstGeom>
          <a:ln w="635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852193" y="4879746"/>
            <a:ext cx="5283125" cy="39096"/>
          </a:xfrm>
          <a:prstGeom prst="straightConnector1">
            <a:avLst/>
          </a:prstGeom>
          <a:ln w="63500"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721734" y="4386880"/>
            <a:ext cx="1657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our token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721734" y="3680601"/>
            <a:ext cx="1418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fb token</a:t>
            </a:r>
            <a:endParaRPr lang="en-US" b="1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7892680" y="1662470"/>
            <a:ext cx="2720356" cy="1187474"/>
          </a:xfrm>
          <a:prstGeom prst="straightConnector1">
            <a:avLst/>
          </a:prstGeom>
          <a:ln w="635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700349" y="2294554"/>
            <a:ext cx="1908345" cy="936922"/>
          </a:xfrm>
          <a:prstGeom prst="straightConnector1">
            <a:avLst/>
          </a:prstGeom>
          <a:ln w="63500"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1594994">
            <a:off x="8147770" y="2227680"/>
            <a:ext cx="1418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fb token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 rot="1443692">
            <a:off x="8591146" y="1582594"/>
            <a:ext cx="1526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user info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292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Platinum Sponsors</a:t>
            </a:r>
            <a:endParaRPr lang="en-US" dirty="0"/>
          </a:p>
        </p:txBody>
      </p:sp>
      <p:pic>
        <p:nvPicPr>
          <p:cNvPr id="4" name="Picture 3" descr="/Users/pete/Google Drive/GADO/Code Camp/Atlanta Code Camp 2016/ivision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962" y="1508523"/>
            <a:ext cx="4295968" cy="1160998"/>
          </a:xfrm>
          <a:prstGeom prst="rect">
            <a:avLst/>
          </a:prstGeom>
          <a:noFill/>
        </p:spPr>
      </p:pic>
      <p:pic>
        <p:nvPicPr>
          <p:cNvPr id="5" name="Picture 4" descr="/Users/pete/Google Drive/GADO/Code Camp/Atlanta Code Camp 2017/AgileThought_Logo_RGB_3808w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930" y="2797280"/>
            <a:ext cx="4020297" cy="1179287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90" y="3976567"/>
            <a:ext cx="4026517" cy="1181111"/>
          </a:xfrm>
          <a:prstGeom prst="rect">
            <a:avLst/>
          </a:prstGeom>
        </p:spPr>
      </p:pic>
      <p:pic>
        <p:nvPicPr>
          <p:cNvPr id="7" name="Picture 2" descr="https://gallery.mailchimp.com/05e4f34e24267e5452cff78d8/images/75e21599-cb18-4056-97a7-0bf5433670c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021" y="135575"/>
            <a:ext cx="7153765" cy="65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6499" y="6145967"/>
            <a:ext cx="3076229" cy="55463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9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Extend </a:t>
            </a:r>
            <a:r>
              <a:rPr lang="en-US" dirty="0" err="1" smtClean="0"/>
              <a:t>OAuthAuthorizationServerProvider</a:t>
            </a:r>
            <a:r>
              <a:rPr lang="en-US" dirty="0" smtClean="0"/>
              <a:t> to accept </a:t>
            </a:r>
            <a:r>
              <a:rPr lang="en-US" dirty="0" err="1" smtClean="0"/>
              <a:t>grant_type</a:t>
            </a:r>
            <a:r>
              <a:rPr lang="en-US" dirty="0" smtClean="0"/>
              <a:t> of “</a:t>
            </a:r>
            <a:r>
              <a:rPr lang="en-US" dirty="0" err="1" smtClean="0"/>
              <a:t>facebook</a:t>
            </a:r>
            <a:r>
              <a:rPr lang="en-US" dirty="0" smtClean="0"/>
              <a:t>” at /token</a:t>
            </a:r>
          </a:p>
          <a:p>
            <a:endParaRPr lang="en-US" dirty="0" smtClean="0"/>
          </a:p>
          <a:p>
            <a:r>
              <a:rPr lang="en-US" dirty="0" smtClean="0"/>
              <a:t>Check for this </a:t>
            </a:r>
            <a:r>
              <a:rPr lang="en-US" dirty="0" err="1" smtClean="0"/>
              <a:t>grant_type</a:t>
            </a:r>
            <a:r>
              <a:rPr lang="en-US" dirty="0" smtClean="0"/>
              <a:t> and re-send the token to Facebook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Look for a user in </a:t>
            </a:r>
            <a:r>
              <a:rPr lang="en-US" dirty="0" err="1" smtClean="0"/>
              <a:t>dbo.AspnetUserLogins</a:t>
            </a:r>
            <a:r>
              <a:rPr lang="en-US" dirty="0" smtClean="0"/>
              <a:t> where </a:t>
            </a:r>
            <a:r>
              <a:rPr lang="en-US" dirty="0" err="1" smtClean="0"/>
              <a:t>ProviderKey</a:t>
            </a:r>
            <a:r>
              <a:rPr lang="en-US" dirty="0" smtClean="0"/>
              <a:t> == the id returned by Facebook. Generate a token </a:t>
            </a:r>
            <a:r>
              <a:rPr lang="en-US" smtClean="0"/>
              <a:t>for that user.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Logon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0" y="2848131"/>
            <a:ext cx="12011409" cy="10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8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Sponsors</a:t>
            </a:r>
            <a:endParaRPr lang="en-US" dirty="0"/>
          </a:p>
        </p:txBody>
      </p:sp>
      <p:pic>
        <p:nvPicPr>
          <p:cNvPr id="4" name="Picture 3" descr="/Users/pete/Google Drive/GADO/Code Camp/Atlanta Code Camp 2016/TEKsystem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793" y="4066606"/>
            <a:ext cx="2533879" cy="1112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585" y="4066606"/>
            <a:ext cx="3796554" cy="11121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640" y="2294283"/>
            <a:ext cx="2857500" cy="838200"/>
          </a:xfrm>
          <a:prstGeom prst="rect">
            <a:avLst/>
          </a:prstGeom>
        </p:spPr>
      </p:pic>
      <p:pic>
        <p:nvPicPr>
          <p:cNvPr id="7" name="Picture 2" descr="https://gallery.mailchimp.com/05e4f34e24267e5452cff78d8/images/75e21599-cb18-4056-97a7-0bf5433670c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021" y="135575"/>
            <a:ext cx="7153765" cy="65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6499" y="6145967"/>
            <a:ext cx="3076229" cy="55463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Silver Sponsors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712" y="2454282"/>
            <a:ext cx="2940859" cy="455626"/>
          </a:xfrm>
          <a:prstGeom prst="rect">
            <a:avLst/>
          </a:prstGeom>
        </p:spPr>
      </p:pic>
      <p:pic>
        <p:nvPicPr>
          <p:cNvPr id="5" name="Picture 2" descr="https://gallery.mailchimp.com/05e4f34e24267e5452cff78d8/images/75e21599-cb18-4056-97a7-0bf5433670c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021" y="135575"/>
            <a:ext cx="7153765" cy="65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6499" y="6145967"/>
            <a:ext cx="3076229" cy="55463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4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Party</a:t>
            </a:r>
            <a:endParaRPr lang="en-US" dirty="0"/>
          </a:p>
        </p:txBody>
      </p:sp>
      <p:pic>
        <p:nvPicPr>
          <p:cNvPr id="4" name="Picture 2" descr="https://gallery.mailchimp.com/05e4f34e24267e5452cff78d8/images/75e21599-cb18-4056-97a7-0bf5433670c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021" y="135575"/>
            <a:ext cx="7153765" cy="65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25" y="1295242"/>
            <a:ext cx="5717127" cy="402272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44" y="3553795"/>
            <a:ext cx="3809577" cy="10539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8444" y="1481971"/>
            <a:ext cx="3918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Dave &amp; Busters</a:t>
            </a:r>
          </a:p>
          <a:p>
            <a:r>
              <a:rPr lang="en-US" sz="2800" b="1" dirty="0" smtClean="0"/>
              <a:t>2215 </a:t>
            </a:r>
            <a:r>
              <a:rPr lang="en-US" sz="2800" b="1" dirty="0"/>
              <a:t>D&amp;B Drive Southeast</a:t>
            </a:r>
            <a:r>
              <a:rPr lang="sv-SE" sz="2800" b="1" dirty="0"/>
              <a:t> Marietta, GA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48444" y="3184463"/>
            <a:ext cx="152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Sponsored By:</a:t>
            </a:r>
          </a:p>
        </p:txBody>
      </p:sp>
    </p:spTree>
    <p:extLst>
      <p:ext uri="{BB962C8B-B14F-4D97-AF65-F5344CB8AC3E}">
        <p14:creationId xmlns:p14="http://schemas.microsoft.com/office/powerpoint/2010/main" val="37710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Me:</a:t>
            </a:r>
          </a:p>
          <a:p>
            <a:pPr lvl="1"/>
            <a:r>
              <a:rPr lang="en-US" dirty="0" smtClean="0"/>
              <a:t>Bradley Dean</a:t>
            </a:r>
          </a:p>
          <a:p>
            <a:pPr lvl="1"/>
            <a:r>
              <a:rPr lang="en-US" dirty="0" smtClean="0"/>
              <a:t>Lead </a:t>
            </a:r>
            <a:r>
              <a:rPr lang="en-US" dirty="0" smtClean="0"/>
              <a:t>Consultant at Magenic</a:t>
            </a:r>
          </a:p>
          <a:p>
            <a:pPr lvl="1"/>
            <a:r>
              <a:rPr lang="en-US" dirty="0" err="1" smtClean="0"/>
              <a:t>bradd@magenic.com</a:t>
            </a:r>
            <a:endParaRPr lang="en-US" dirty="0" smtClean="0"/>
          </a:p>
          <a:p>
            <a:pPr lvl="1"/>
            <a:r>
              <a:rPr lang="en-US" dirty="0" smtClean="0"/>
              <a:t>http://</a:t>
            </a:r>
            <a:r>
              <a:rPr lang="en-US" dirty="0" err="1" smtClean="0"/>
              <a:t>truegeek.com</a:t>
            </a:r>
            <a:r>
              <a:rPr lang="en-US" dirty="0" smtClean="0"/>
              <a:t>/</a:t>
            </a:r>
          </a:p>
          <a:p>
            <a:endParaRPr lang="en-US" dirty="0" smtClean="0"/>
          </a:p>
          <a:p>
            <a:r>
              <a:rPr lang="en-US" dirty="0" smtClean="0"/>
              <a:t>Today’s code:</a:t>
            </a:r>
          </a:p>
          <a:p>
            <a:pPr lvl="1"/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TrueGeek</a:t>
            </a:r>
            <a:r>
              <a:rPr lang="en-US" dirty="0" smtClean="0"/>
              <a:t>/ATLCodeCamp2017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71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The </a:t>
            </a:r>
            <a:r>
              <a:rPr lang="en-US" b="1" dirty="0"/>
              <a:t>Server</a:t>
            </a:r>
          </a:p>
          <a:p>
            <a:r>
              <a:rPr lang="en-US" dirty="0"/>
              <a:t>ASP.NET MVC Web App</a:t>
            </a:r>
          </a:p>
          <a:p>
            <a:r>
              <a:rPr lang="en-US" dirty="0"/>
              <a:t>Web API Controllers</a:t>
            </a:r>
          </a:p>
          <a:p>
            <a:r>
              <a:rPr lang="en-US" dirty="0"/>
              <a:t>ASP.NET Identity</a:t>
            </a:r>
          </a:p>
          <a:p>
            <a:r>
              <a:rPr lang="en-US" dirty="0"/>
              <a:t>Token Authentication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The Client</a:t>
            </a:r>
          </a:p>
          <a:p>
            <a:r>
              <a:rPr lang="en-US" dirty="0"/>
              <a:t>Xamarin.Forms</a:t>
            </a:r>
          </a:p>
          <a:p>
            <a:r>
              <a:rPr lang="en-US" dirty="0"/>
              <a:t>iOS / Android</a:t>
            </a:r>
          </a:p>
          <a:p>
            <a:r>
              <a:rPr lang="en-US" dirty="0"/>
              <a:t>PCL for shared code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We’re Building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0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We’re Building: Bring Me Soup!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-860359" y="795142"/>
            <a:ext cx="5117892" cy="5117892"/>
            <a:chOff x="1606372" y="795142"/>
            <a:chExt cx="5117892" cy="511789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6372" y="795142"/>
              <a:ext cx="5117892" cy="511789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259" y="1798819"/>
              <a:ext cx="2076138" cy="207613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2010" y="4225352"/>
              <a:ext cx="1807114" cy="380445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778358" y="795142"/>
            <a:ext cx="5117892" cy="5117892"/>
            <a:chOff x="4756804" y="795142"/>
            <a:chExt cx="5117892" cy="511789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56804" y="795142"/>
              <a:ext cx="5117892" cy="511789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138" y="4188847"/>
              <a:ext cx="1077241" cy="44422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325850" y="1990625"/>
              <a:ext cx="2042960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smtClean="0">
                  <a:latin typeface="Arial Rounded MT Bold" charset="0"/>
                  <a:ea typeface="Arial Rounded MT Bold" charset="0"/>
                  <a:cs typeface="Arial Rounded MT Bold" charset="0"/>
                </a:rPr>
                <a:t>User One Needs </a:t>
              </a:r>
              <a:r>
                <a:rPr lang="en-US" sz="3200" b="1" dirty="0" smtClean="0">
                  <a:latin typeface="Arial Rounded MT Bold" charset="0"/>
                  <a:ea typeface="Arial Rounded MT Bold" charset="0"/>
                  <a:cs typeface="Arial Rounded MT Bold" charset="0"/>
                </a:rPr>
                <a:t>Soup!</a:t>
              </a:r>
              <a:endParaRPr lang="en-US" sz="3200" b="1" dirty="0"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</p:grpSp>
      <p:sp>
        <p:nvSpPr>
          <p:cNvPr id="14" name="Content Placeholder 1"/>
          <p:cNvSpPr>
            <a:spLocks noGrp="1"/>
          </p:cNvSpPr>
          <p:nvPr>
            <p:ph idx="1"/>
          </p:nvPr>
        </p:nvSpPr>
        <p:spPr>
          <a:xfrm>
            <a:off x="5763420" y="911225"/>
            <a:ext cx="6098734" cy="4810845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User logon</a:t>
            </a:r>
          </a:p>
          <a:p>
            <a:pPr lvl="1"/>
            <a:r>
              <a:rPr lang="en-US" dirty="0" smtClean="0"/>
              <a:t>Token is persisted</a:t>
            </a:r>
          </a:p>
          <a:p>
            <a:pPr lvl="1"/>
            <a:r>
              <a:rPr lang="en-US" dirty="0" smtClean="0"/>
              <a:t>Authenticated APIs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Out Of Scope</a:t>
            </a:r>
          </a:p>
          <a:p>
            <a:pPr lvl="1"/>
            <a:r>
              <a:rPr lang="en-US" dirty="0" smtClean="0"/>
              <a:t>Mobile notifications</a:t>
            </a:r>
          </a:p>
          <a:p>
            <a:pPr lvl="1"/>
            <a:r>
              <a:rPr lang="en-US" dirty="0" smtClean="0"/>
              <a:t>Decent 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3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Tables Needed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Endpoints Needed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We’re Building: Bring Me Soup!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34881"/>
              </p:ext>
            </p:extLst>
          </p:nvPr>
        </p:nvGraphicFramePr>
        <p:xfrm>
          <a:off x="806907" y="1573107"/>
          <a:ext cx="307964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964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Users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UserId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UserType</a:t>
                      </a:r>
                      <a:r>
                        <a:rPr lang="en-US" dirty="0" smtClean="0"/>
                        <a:t> (Sick / Caretaker)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SickCode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331260"/>
              </p:ext>
            </p:extLst>
          </p:nvPr>
        </p:nvGraphicFramePr>
        <p:xfrm>
          <a:off x="4559319" y="1333264"/>
          <a:ext cx="307964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964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Requests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RequestedByUserId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RequestedOn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FullfilledByUserId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FullfilledOn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501411"/>
              </p:ext>
            </p:extLst>
          </p:nvPr>
        </p:nvGraphicFramePr>
        <p:xfrm>
          <a:off x="806907" y="4115281"/>
          <a:ext cx="307964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964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/Token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102049"/>
              </p:ext>
            </p:extLst>
          </p:nvPr>
        </p:nvGraphicFramePr>
        <p:xfrm>
          <a:off x="806907" y="5191904"/>
          <a:ext cx="307964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964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/Register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778909"/>
              </p:ext>
            </p:extLst>
          </p:nvPr>
        </p:nvGraphicFramePr>
        <p:xfrm>
          <a:off x="4261306" y="4450224"/>
          <a:ext cx="30796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964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/Requests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949572"/>
              </p:ext>
            </p:extLst>
          </p:nvPr>
        </p:nvGraphicFramePr>
        <p:xfrm>
          <a:off x="7715705" y="4635644"/>
          <a:ext cx="307964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964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FullfillRequest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52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GNC_PPT_FINAL">
  <a:themeElements>
    <a:clrScheme name="MAGENIC_COLORS">
      <a:dk1>
        <a:srgbClr val="56565A"/>
      </a:dk1>
      <a:lt1>
        <a:sysClr val="window" lastClr="FFFFFF"/>
      </a:lt1>
      <a:dk2>
        <a:srgbClr val="7DC242"/>
      </a:dk2>
      <a:lt2>
        <a:srgbClr val="FFC32C"/>
      </a:lt2>
      <a:accent1>
        <a:srgbClr val="7DC242"/>
      </a:accent1>
      <a:accent2>
        <a:srgbClr val="30AEE4"/>
      </a:accent2>
      <a:accent3>
        <a:srgbClr val="F37121"/>
      </a:accent3>
      <a:accent4>
        <a:srgbClr val="E81C75"/>
      </a:accent4>
      <a:accent5>
        <a:srgbClr val="78787A"/>
      </a:accent5>
      <a:accent6>
        <a:srgbClr val="999899"/>
      </a:accent6>
      <a:hlink>
        <a:srgbClr val="F37121"/>
      </a:hlink>
      <a:folHlink>
        <a:srgbClr val="78787A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GNC_PPT_FINAL" id="{62A3D578-8ED5-4BF1-8EB3-4BCA94B9D56A}" vid="{03299E0F-A7CD-4846-AD2A-09500A098B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47A0B1BD8FE45B080D14CD83AD5DB" ma:contentTypeVersion="4" ma:contentTypeDescription="Create a new document." ma:contentTypeScope="" ma:versionID="bb8fe93aa668ed2e9af0b4a91588e96f">
  <xsd:schema xmlns:xsd="http://www.w3.org/2001/XMLSchema" xmlns:xs="http://www.w3.org/2001/XMLSchema" xmlns:p="http://schemas.microsoft.com/office/2006/metadata/properties" xmlns:ns2="f0d6b4bb-fd12-4740-8884-687737dcca9a" targetNamespace="http://schemas.microsoft.com/office/2006/metadata/properties" ma:root="true" ma:fieldsID="9ccf4b7a71e6b6cf55d0a74afbac0ca8" ns2:_="">
    <xsd:import namespace="f0d6b4bb-fd12-4740-8884-687737dcca9a"/>
    <xsd:element name="properties">
      <xsd:complexType>
        <xsd:sequence>
          <xsd:element name="documentManagement">
            <xsd:complexType>
              <xsd:all>
                <xsd:element ref="ns2:Tech_x0020_Used" minOccurs="0"/>
                <xsd:element ref="ns2:Document_x0020_Type" minOccurs="0"/>
                <xsd:element ref="ns2:Industry_x002f_Vertical" minOccurs="0"/>
                <xsd:element ref="ns2:Compan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d6b4bb-fd12-4740-8884-687737dcca9a" elementFormDefault="qualified">
    <xsd:import namespace="http://schemas.microsoft.com/office/2006/documentManagement/types"/>
    <xsd:import namespace="http://schemas.microsoft.com/office/infopath/2007/PartnerControls"/>
    <xsd:element name="Tech_x0020_Used" ma:index="8" nillable="true" ma:displayName="Tech Used" ma:internalName="Tech_x0020_Used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pp Dev"/>
                    <xsd:enumeration value="Mobile"/>
                    <xsd:enumeration value="Biztalk"/>
                    <xsd:enumeration value="Azure"/>
                    <xsd:enumeration value="Data Services"/>
                    <xsd:enumeration value="Application Lifecycle Mgmt"/>
                    <xsd:enumeration value="SharePoint"/>
                    <xsd:enumeration value="UX/UI"/>
                    <xsd:enumeration value="QAT"/>
                    <xsd:enumeration value="Support &amp; Maintenance"/>
                  </xsd:restriction>
                </xsd:simpleType>
              </xsd:element>
            </xsd:sequence>
          </xsd:extension>
        </xsd:complexContent>
      </xsd:complexType>
    </xsd:element>
    <xsd:element name="Document_x0020_Type" ma:index="9" nillable="true" ma:displayName="Document Type" ma:default="Case Study" ma:internalName="Document_x0020_Type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Proposal"/>
                    <xsd:enumeration value="Template"/>
                    <xsd:enumeration value="Graphics"/>
                    <xsd:enumeration value="Presentation"/>
                    <xsd:enumeration value="Base Deck"/>
                    <xsd:enumeration value="Envisioning"/>
                    <xsd:enumeration value="Case Study"/>
                    <xsd:enumeration value="Estimate"/>
                    <xsd:enumeration value="Client Supplied Docs / RFP"/>
                    <xsd:enumeration value="Pursuit Docs"/>
                    <xsd:enumeration value="White Paper"/>
                  </xsd:restriction>
                </xsd:simpleType>
              </xsd:element>
            </xsd:sequence>
          </xsd:extension>
        </xsd:complexContent>
      </xsd:complexType>
    </xsd:element>
    <xsd:element name="Industry_x002f_Vertical" ma:index="10" nillable="true" ma:displayName="Industry/Vertical" ma:format="RadioButtons" ma:internalName="Industry_x002f_Vertical">
      <xsd:simpleType>
        <xsd:restriction base="dms:Choice">
          <xsd:enumeration value="Retail"/>
          <xsd:enumeration value="Manufacturing"/>
          <xsd:enumeration value="Transportation/Logistics"/>
          <xsd:enumeration value="Financial Services/Banking"/>
          <xsd:enumeration value="Healthcare/Life Sciences"/>
          <xsd:enumeration value="Insurance"/>
          <xsd:enumeration value="Professional Services"/>
          <xsd:enumeration value="Misc."/>
        </xsd:restriction>
      </xsd:simpleType>
    </xsd:element>
    <xsd:element name="Company" ma:index="11" nillable="true" ma:displayName="Company" ma:internalName="Company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pany xmlns="f0d6b4bb-fd12-4740-8884-687737dcca9a">Magenic</Company>
    <Tech_x0020_Used xmlns="f0d6b4bb-fd12-4740-8884-687737dcca9a"/>
    <Document_x0020_Type xmlns="f0d6b4bb-fd12-4740-8884-687737dcca9a">
      <ns2:Value xmlns:ns2="f0d6b4bb-fd12-4740-8884-687737dcca9a">Presentation</ns2:Value>
    </Document_x0020_Type>
    <Industry_x002f_Vertical xmlns="f0d6b4bb-fd12-4740-8884-687737dcca9a">Misc.</Industry_x002f_Vertical>
  </documentManagement>
</p:properties>
</file>

<file path=customXml/itemProps1.xml><?xml version="1.0" encoding="utf-8"?>
<ds:datastoreItem xmlns:ds="http://schemas.openxmlformats.org/officeDocument/2006/customXml" ds:itemID="{94CD2ABE-D3B1-49A7-B78F-42A2C615F0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d6b4bb-fd12-4740-8884-687737dcca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6C43B27-3419-44D8-B343-D403CBDBBF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0ADDC6-FA38-4DC6-BCBC-60F7DAB6D603}">
  <ds:schemaRefs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f0d6b4bb-fd12-4740-8884-687737dcca9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New Brand PPT Template 1-15-15</Template>
  <TotalTime>2297</TotalTime>
  <Words>329</Words>
  <Application>Microsoft Macintosh PowerPoint</Application>
  <PresentationFormat>Widescreen</PresentationFormat>
  <Paragraphs>132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 Rounded MT Bold</vt:lpstr>
      <vt:lpstr>Calibri</vt:lpstr>
      <vt:lpstr>Cordia New</vt:lpstr>
      <vt:lpstr>Dotum</vt:lpstr>
      <vt:lpstr>Franklin Gothic Book</vt:lpstr>
      <vt:lpstr>Franklin Gothic Medium Cond</vt:lpstr>
      <vt:lpstr>Wingdings</vt:lpstr>
      <vt:lpstr>Arial</vt:lpstr>
      <vt:lpstr>MGNC_PPT_FINAL</vt:lpstr>
      <vt:lpstr>User authentication  with Xamarin and ASP.NET MVC</vt:lpstr>
      <vt:lpstr>Platinum Sponsors</vt:lpstr>
      <vt:lpstr>Gold Sponsors</vt:lpstr>
      <vt:lpstr>Silver Sponsors</vt:lpstr>
      <vt:lpstr>After Party</vt:lpstr>
      <vt:lpstr>PowerPoint Presentation</vt:lpstr>
      <vt:lpstr>What We’re Building</vt:lpstr>
      <vt:lpstr>What We’re Building: Bring Me Soup!</vt:lpstr>
      <vt:lpstr>What We’re Building: Bring Me Soup!</vt:lpstr>
      <vt:lpstr>Demo</vt:lpstr>
      <vt:lpstr>Token Authentication</vt:lpstr>
      <vt:lpstr>Token Authentication</vt:lpstr>
      <vt:lpstr>Back To Demo</vt:lpstr>
      <vt:lpstr>Register User Account On Mobile</vt:lpstr>
      <vt:lpstr>Register User Account On Mobile</vt:lpstr>
      <vt:lpstr>Back To Demo</vt:lpstr>
      <vt:lpstr>Azure App Service Authentication</vt:lpstr>
      <vt:lpstr>Facebook Logon</vt:lpstr>
      <vt:lpstr>Facebook Logon</vt:lpstr>
      <vt:lpstr>Facebook Logon</vt:lpstr>
    </vt:vector>
  </TitlesOfParts>
  <Company>Magenic Technologies Inc.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What's New in Mobile</dc:title>
  <dc:creator>Ian Bannerman</dc:creator>
  <cp:lastModifiedBy>Bradley Dean</cp:lastModifiedBy>
  <cp:revision>49</cp:revision>
  <dcterms:created xsi:type="dcterms:W3CDTF">2015-04-28T15:51:06Z</dcterms:created>
  <dcterms:modified xsi:type="dcterms:W3CDTF">2017-09-16T20:54:17Z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0x010100FD047A0B1BD8FE45B080D14CD83AD5DB</vt:lpwstr>
  </property>
</Properties>
</file>